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7" r:id="rId2"/>
    <p:sldId id="331" r:id="rId3"/>
    <p:sldId id="589" r:id="rId4"/>
    <p:sldId id="633" r:id="rId5"/>
    <p:sldId id="590" r:id="rId6"/>
    <p:sldId id="591" r:id="rId7"/>
    <p:sldId id="634" r:id="rId8"/>
    <p:sldId id="635" r:id="rId9"/>
    <p:sldId id="636" r:id="rId10"/>
    <p:sldId id="637" r:id="rId11"/>
    <p:sldId id="638" r:id="rId12"/>
    <p:sldId id="639" r:id="rId13"/>
    <p:sldId id="640" r:id="rId14"/>
    <p:sldId id="641" r:id="rId15"/>
    <p:sldId id="642" r:id="rId16"/>
    <p:sldId id="643" r:id="rId17"/>
    <p:sldId id="644" r:id="rId18"/>
    <p:sldId id="645" r:id="rId19"/>
    <p:sldId id="646" r:id="rId20"/>
    <p:sldId id="647" r:id="rId21"/>
    <p:sldId id="648" r:id="rId22"/>
    <p:sldId id="649" r:id="rId23"/>
    <p:sldId id="650" r:id="rId24"/>
    <p:sldId id="651" r:id="rId25"/>
    <p:sldId id="652" r:id="rId26"/>
    <p:sldId id="65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331"/>
            <p14:sldId id="589"/>
            <p14:sldId id="633"/>
            <p14:sldId id="590"/>
            <p14:sldId id="591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2B822C"/>
    <a:srgbClr val="4F7C32"/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2"/>
    <p:restoredTop sz="91327"/>
  </p:normalViewPr>
  <p:slideViewPr>
    <p:cSldViewPr snapToGrid="0" snapToObjects="1">
      <p:cViewPr varScale="1">
        <p:scale>
          <a:sx n="104" d="100"/>
          <a:sy n="104" d="100"/>
        </p:scale>
        <p:origin x="116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040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2994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1060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04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5035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1281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9191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9041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8432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5682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29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0966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683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8160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86381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68124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3773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8400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2538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6499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173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5778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914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9190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0539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9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23026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b="1" dirty="0"/>
              <a:t>Data Management for </a:t>
            </a:r>
            <a:br>
              <a:rPr lang="en-US" b="1" dirty="0"/>
            </a:br>
            <a:r>
              <a:rPr lang="en-US" b="1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027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Lecture 17: Linear Classifiers and Support Vector Machines</a:t>
            </a:r>
          </a:p>
          <a:p>
            <a:endParaRPr lang="en-US" dirty="0"/>
          </a:p>
          <a:p>
            <a:r>
              <a:rPr lang="en-US" dirty="0"/>
              <a:t>Prof. </a:t>
            </a:r>
            <a:r>
              <a:rPr lang="en-US" dirty="0" err="1"/>
              <a:t>Asoc</a:t>
            </a:r>
            <a:r>
              <a:rPr lang="en-US" dirty="0"/>
              <a:t>. Endri </a:t>
            </a:r>
            <a:r>
              <a:rPr lang="en-US" dirty="0" err="1"/>
              <a:t>Raço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separators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1456841"/>
            <a:ext cx="87884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1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751" y="1370524"/>
            <a:ext cx="9286498" cy="548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36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to a plane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493" y="1410963"/>
            <a:ext cx="8869013" cy="520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66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invariance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406" y="1478729"/>
            <a:ext cx="9749187" cy="537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52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invariance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708" y="1441846"/>
            <a:ext cx="9446109" cy="529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84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l-GR" dirty="0"/>
              <a:t>γ </a:t>
            </a:r>
            <a:r>
              <a:rPr lang="en-US" dirty="0"/>
              <a:t>as a function of </a:t>
            </a:r>
            <a:r>
              <a:rPr lang="en-US" b="1" dirty="0"/>
              <a:t>w</a:t>
            </a:r>
            <a:r>
              <a:rPr lang="en-US" dirty="0"/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395" y="1583290"/>
            <a:ext cx="8377480" cy="527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66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(SVMs)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158" y="1486525"/>
            <a:ext cx="8549683" cy="5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03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data is not separable?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501" y="1410994"/>
            <a:ext cx="9272998" cy="54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75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Allowing for slack: “Soft margin” SVM</a:t>
            </a:r>
            <a:endParaRPr lang="en-US" dirty="0"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444" y="1386785"/>
            <a:ext cx="9113111" cy="53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52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Allowing for slack: “Soft margin” SVM</a:t>
            </a:r>
            <a:endParaRPr lang="en-US"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779" y="1413841"/>
            <a:ext cx="9432441" cy="544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16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Linear classifiers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The Perceptron Algorithm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Support Vector Machines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3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Equivalent Hinge Loss Formulation</a:t>
            </a:r>
            <a:endParaRPr lang="en-US" dirty="0"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182" y="1519134"/>
            <a:ext cx="8499636" cy="533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92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Hinge Loss vs 0-1 Loss</a:t>
            </a:r>
            <a:endParaRPr lang="en-US" dirty="0"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393" y="1531030"/>
            <a:ext cx="8691213" cy="47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45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SVM</a:t>
            </a:r>
            <a:endParaRPr lang="en-US" dirty="0"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714" y="1555463"/>
            <a:ext cx="7385696" cy="50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39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versus all classification</a:t>
            </a:r>
            <a:endParaRPr lang="en-US" dirty="0"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289" y="1366158"/>
            <a:ext cx="8403422" cy="54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10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SVM</a:t>
            </a:r>
            <a:endParaRPr lang="en-US" dirty="0"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718" y="1369665"/>
            <a:ext cx="8618564" cy="548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93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SVM</a:t>
            </a:r>
            <a:endParaRPr lang="en-US" dirty="0"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568" y="1348353"/>
            <a:ext cx="8678730" cy="550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43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to know</a:t>
            </a:r>
            <a:endParaRPr lang="en-US" dirty="0"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49" y="1430051"/>
            <a:ext cx="8106690" cy="53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05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>
          <a:xfrm>
            <a:off x="728420" y="1690688"/>
            <a:ext cx="9601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sz="2400" dirty="0"/>
              <a:t>Let’s simplify life by assuming:</a:t>
            </a:r>
          </a:p>
          <a:p>
            <a:pPr lvl="1"/>
            <a:r>
              <a:rPr lang="en-US" altLang="x-none" sz="2000" dirty="0"/>
              <a:t>Every instance is a vector of real numbers, </a:t>
            </a:r>
            <a:r>
              <a:rPr lang="en-US" altLang="x-none" sz="2000" b="1" dirty="0"/>
              <a:t>x</a:t>
            </a:r>
            <a:r>
              <a:rPr lang="en-US" altLang="x-none" sz="2000" dirty="0"/>
              <a:t>=(</a:t>
            </a:r>
            <a:r>
              <a:rPr lang="en-US" altLang="x-none" sz="2000" i="1" dirty="0"/>
              <a:t>x</a:t>
            </a:r>
            <a:r>
              <a:rPr lang="en-US" altLang="x-none" sz="2000" i="1" baseline="-25000" dirty="0"/>
              <a:t>1</a:t>
            </a:r>
            <a:r>
              <a:rPr lang="en-US" altLang="x-none" sz="2000" i="1" dirty="0"/>
              <a:t>,…,</a:t>
            </a:r>
            <a:r>
              <a:rPr lang="en-US" altLang="x-none" sz="2000" i="1" dirty="0" err="1"/>
              <a:t>x</a:t>
            </a:r>
            <a:r>
              <a:rPr lang="en-US" altLang="x-none" sz="2000" i="1" baseline="-25000" dirty="0" err="1"/>
              <a:t>n</a:t>
            </a:r>
            <a:r>
              <a:rPr lang="en-US" altLang="x-none" sz="2000" i="1" dirty="0"/>
              <a:t>).  (</a:t>
            </a:r>
            <a:r>
              <a:rPr lang="en-US" altLang="x-none" sz="2000" dirty="0"/>
              <a:t>Notation: boldface </a:t>
            </a:r>
            <a:r>
              <a:rPr lang="en-US" altLang="x-none" sz="2000" b="1" dirty="0"/>
              <a:t>x </a:t>
            </a:r>
            <a:r>
              <a:rPr lang="en-US" altLang="x-none" sz="2000" dirty="0"/>
              <a:t>is a vector.)</a:t>
            </a:r>
            <a:endParaRPr lang="en-US" altLang="x-none" sz="2000" i="1" dirty="0"/>
          </a:p>
          <a:p>
            <a:pPr lvl="1"/>
            <a:r>
              <a:rPr lang="en-US" altLang="x-none" sz="2000" dirty="0"/>
              <a:t>There are only two classes, </a:t>
            </a:r>
            <a:r>
              <a:rPr lang="en-US" altLang="x-none" sz="2000" i="1" dirty="0"/>
              <a:t>y=(+1)</a:t>
            </a:r>
            <a:r>
              <a:rPr lang="en-US" altLang="x-none" sz="2000" dirty="0"/>
              <a:t> and </a:t>
            </a:r>
            <a:r>
              <a:rPr lang="en-US" altLang="x-none" sz="2000" i="1" dirty="0"/>
              <a:t>y=(</a:t>
            </a:r>
            <a:r>
              <a:rPr lang="en-US" altLang="x-none" sz="2000" dirty="0"/>
              <a:t>-</a:t>
            </a:r>
            <a:r>
              <a:rPr lang="en-US" altLang="x-none" sz="2000" i="1" dirty="0"/>
              <a:t>1</a:t>
            </a:r>
            <a:r>
              <a:rPr lang="en-US" altLang="x-none" sz="2000" dirty="0"/>
              <a:t>)</a:t>
            </a:r>
          </a:p>
          <a:p>
            <a:r>
              <a:rPr lang="en-US" altLang="x-none" sz="2400" dirty="0"/>
              <a:t>A </a:t>
            </a:r>
            <a:r>
              <a:rPr lang="en-US" altLang="x-none" sz="2400" u="sng" dirty="0"/>
              <a:t>linear classifier</a:t>
            </a:r>
            <a:r>
              <a:rPr lang="en-US" altLang="x-none" sz="2400" dirty="0"/>
              <a:t> is vector </a:t>
            </a:r>
            <a:r>
              <a:rPr lang="en-US" altLang="x-none" sz="2400" b="1" dirty="0"/>
              <a:t>w</a:t>
            </a:r>
            <a:r>
              <a:rPr lang="en-US" altLang="x-none" sz="2400" dirty="0"/>
              <a:t> of the same dimension as </a:t>
            </a:r>
            <a:r>
              <a:rPr lang="en-US" altLang="x-none" sz="2400" b="1" dirty="0"/>
              <a:t>x</a:t>
            </a:r>
            <a:r>
              <a:rPr lang="en-US" altLang="x-none" sz="2400" dirty="0"/>
              <a:t> that is used to make this prediction:</a:t>
            </a: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255803"/>
              </p:ext>
            </p:extLst>
          </p:nvPr>
        </p:nvGraphicFramePr>
        <p:xfrm>
          <a:off x="2423870" y="4124326"/>
          <a:ext cx="7424738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Equation" r:id="rId4" imgW="2768400" imgH="228600" progId="Equation.3">
                  <p:embed/>
                </p:oleObj>
              </mc:Choice>
              <mc:Fallback>
                <p:oleObj name="Equation" r:id="rId4" imgW="2768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3870" y="4124326"/>
                        <a:ext cx="7424738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4787683"/>
              </p:ext>
            </p:extLst>
          </p:nvPr>
        </p:nvGraphicFramePr>
        <p:xfrm>
          <a:off x="5187708" y="4911726"/>
          <a:ext cx="4533900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Equation" r:id="rId6" imgW="1536480" imgH="457200" progId="Equation.3">
                  <p:embed/>
                </p:oleObj>
              </mc:Choice>
              <mc:Fallback>
                <p:oleObj name="Equation" r:id="rId6" imgW="15364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7708" y="4911726"/>
                        <a:ext cx="4533900" cy="134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3263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Linear classifier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57" y="1467572"/>
            <a:ext cx="9384686" cy="539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2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Perceptron Algorithm to learn a Linear Classifier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1333500"/>
            <a:ext cx="98933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6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Linearly separable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26" y="1518834"/>
            <a:ext cx="9269947" cy="520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the perceptron algorithm work?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917" y="1690688"/>
            <a:ext cx="8744165" cy="514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the perceptron algorithm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029" y="1434980"/>
            <a:ext cx="8285351" cy="527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92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the perceptron algorithm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344" y="1437421"/>
            <a:ext cx="8953500" cy="51830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16831" y="4572000"/>
            <a:ext cx="2459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[We will see next week]</a:t>
            </a:r>
          </a:p>
        </p:txBody>
      </p:sp>
    </p:spTree>
    <p:extLst>
      <p:ext uri="{BB962C8B-B14F-4D97-AF65-F5344CB8AC3E}">
        <p14:creationId xmlns:p14="http://schemas.microsoft.com/office/powerpoint/2010/main" val="1030550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7472</TotalTime>
  <Words>246</Words>
  <Application>Microsoft Office PowerPoint</Application>
  <PresentationFormat>Widescreen</PresentationFormat>
  <Paragraphs>67</Paragraphs>
  <Slides>26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Equation</vt:lpstr>
      <vt:lpstr>  Data Management for  Data Science</vt:lpstr>
      <vt:lpstr>Today’s Lecture</vt:lpstr>
      <vt:lpstr>Linear classifier</vt:lpstr>
      <vt:lpstr>Example: Linear classifier</vt:lpstr>
      <vt:lpstr>The Perceptron Algorithm to learn a Linear Classifier</vt:lpstr>
      <vt:lpstr>Definition: Linearly separable data</vt:lpstr>
      <vt:lpstr>Does the perceptron algorithm work?</vt:lpstr>
      <vt:lpstr>Properties of the perceptron algorithm</vt:lpstr>
      <vt:lpstr>Problems with the perceptron algorithm</vt:lpstr>
      <vt:lpstr>Linear separators</vt:lpstr>
      <vt:lpstr>Support Vector Machines</vt:lpstr>
      <vt:lpstr>Normal to a plane</vt:lpstr>
      <vt:lpstr>Scale invariance</vt:lpstr>
      <vt:lpstr>Scale invariance</vt:lpstr>
      <vt:lpstr>What is γ as a function of w?</vt:lpstr>
      <vt:lpstr>Support Vector Machines (SVMs)</vt:lpstr>
      <vt:lpstr>What if the data is not separable?</vt:lpstr>
      <vt:lpstr>Allowing for slack: “Soft margin” SVM</vt:lpstr>
      <vt:lpstr>Allowing for slack: “Soft margin” SVM</vt:lpstr>
      <vt:lpstr>Equivalent Hinge Loss Formulation</vt:lpstr>
      <vt:lpstr>Hinge Loss vs 0-1 Loss</vt:lpstr>
      <vt:lpstr>Multiclass SVM</vt:lpstr>
      <vt:lpstr>One versus all classification</vt:lpstr>
      <vt:lpstr>Multiclass SVM</vt:lpstr>
      <vt:lpstr>Multiclass SVM</vt:lpstr>
      <vt:lpstr>What you need to know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ENDRI RACO</cp:lastModifiedBy>
  <cp:revision>893</cp:revision>
  <cp:lastPrinted>2019-03-24T20:04:48Z</cp:lastPrinted>
  <dcterms:created xsi:type="dcterms:W3CDTF">2015-09-11T05:09:33Z</dcterms:created>
  <dcterms:modified xsi:type="dcterms:W3CDTF">2025-04-03T11:10:34Z</dcterms:modified>
</cp:coreProperties>
</file>